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cade Gamer" panose="020B0604020202020204" charset="0"/>
      <p:regular r:id="rId9"/>
    </p:embeddedFon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Canva Sans Bold Italics" panose="020B0604020202020204" charset="0"/>
      <p:regular r:id="rId12"/>
    </p:embeddedFont>
    <p:embeddedFont>
      <p:font typeface="Gotham Bold" panose="020B0604020202020204" charset="0"/>
      <p:regular r:id="rId13"/>
    </p:embeddedFont>
    <p:embeddedFont>
      <p:font typeface="Pluma" panose="020B0604020202020204" charset="0"/>
      <p:regular r:id="rId14"/>
    </p:embeddedFont>
    <p:embeddedFont>
      <p:font typeface="Pluma Bold" panose="020B0604020202020204" charset="0"/>
      <p:regular r:id="rId15"/>
    </p:embeddedFont>
    <p:embeddedFont>
      <p:font typeface="Rundeck" charset="0"/>
      <p:regular r:id="rId16"/>
    </p:embeddedFont>
    <p:embeddedFont>
      <p:font typeface="Rundeck Rough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1.svg"/><Relationship Id="rId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svg"/><Relationship Id="rId7" Type="http://schemas.openxmlformats.org/officeDocument/2006/relationships/image" Target="../media/image2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1493" y="-1070142"/>
            <a:ext cx="20656884" cy="20656884"/>
          </a:xfrm>
          <a:custGeom>
            <a:avLst/>
            <a:gdLst/>
            <a:ahLst/>
            <a:cxnLst/>
            <a:rect l="l" t="t" r="r" b="b"/>
            <a:pathLst>
              <a:path w="20656884" h="20656884">
                <a:moveTo>
                  <a:pt x="0" y="0"/>
                </a:moveTo>
                <a:lnTo>
                  <a:pt x="20656883" y="0"/>
                </a:lnTo>
                <a:lnTo>
                  <a:pt x="20656883" y="20656884"/>
                </a:lnTo>
                <a:lnTo>
                  <a:pt x="0" y="2065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49511" y="-6764170"/>
            <a:ext cx="10687050" cy="1068705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E4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250837">
            <a:off x="-3286771" y="-3955115"/>
            <a:ext cx="12833572" cy="5556756"/>
            <a:chOff x="0" y="0"/>
            <a:chExt cx="812800" cy="3519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351931"/>
            </a:xfrm>
            <a:custGeom>
              <a:avLst/>
              <a:gdLst/>
              <a:ahLst/>
              <a:cxnLst/>
              <a:rect l="l" t="t" r="r" b="b"/>
              <a:pathLst>
                <a:path w="812800" h="351931">
                  <a:moveTo>
                    <a:pt x="0" y="0"/>
                  </a:moveTo>
                  <a:lnTo>
                    <a:pt x="812800" y="0"/>
                  </a:lnTo>
                  <a:lnTo>
                    <a:pt x="812800" y="351931"/>
                  </a:lnTo>
                  <a:lnTo>
                    <a:pt x="0" y="351931"/>
                  </a:lnTo>
                  <a:close/>
                </a:path>
              </a:pathLst>
            </a:custGeom>
            <a:solidFill>
              <a:srgbClr val="FDB77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390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250837">
            <a:off x="6032725" y="10286475"/>
            <a:ext cx="12833572" cy="5281466"/>
            <a:chOff x="0" y="0"/>
            <a:chExt cx="3380035" cy="13910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80036" cy="1391003"/>
            </a:xfrm>
            <a:custGeom>
              <a:avLst/>
              <a:gdLst/>
              <a:ahLst/>
              <a:cxnLst/>
              <a:rect l="l" t="t" r="r" b="b"/>
              <a:pathLst>
                <a:path w="3380036" h="1391003">
                  <a:moveTo>
                    <a:pt x="30766" y="0"/>
                  </a:moveTo>
                  <a:lnTo>
                    <a:pt x="3349270" y="0"/>
                  </a:lnTo>
                  <a:cubicBezTo>
                    <a:pt x="3366261" y="0"/>
                    <a:pt x="3380036" y="13774"/>
                    <a:pt x="3380036" y="30766"/>
                  </a:cubicBezTo>
                  <a:lnTo>
                    <a:pt x="3380036" y="1360237"/>
                  </a:lnTo>
                  <a:cubicBezTo>
                    <a:pt x="3380036" y="1377229"/>
                    <a:pt x="3366261" y="1391003"/>
                    <a:pt x="3349270" y="1391003"/>
                  </a:cubicBezTo>
                  <a:lnTo>
                    <a:pt x="30766" y="1391003"/>
                  </a:lnTo>
                  <a:cubicBezTo>
                    <a:pt x="13774" y="1391003"/>
                    <a:pt x="0" y="1377229"/>
                    <a:pt x="0" y="1360237"/>
                  </a:cubicBezTo>
                  <a:lnTo>
                    <a:pt x="0" y="30766"/>
                  </a:lnTo>
                  <a:cubicBezTo>
                    <a:pt x="0" y="13774"/>
                    <a:pt x="13774" y="0"/>
                    <a:pt x="30766" y="0"/>
                  </a:cubicBezTo>
                  <a:close/>
                </a:path>
              </a:pathLst>
            </a:custGeom>
            <a:solidFill>
              <a:srgbClr val="688B3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380035" cy="1429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012278" y="1028700"/>
            <a:ext cx="8517050" cy="8229600"/>
          </a:xfrm>
          <a:custGeom>
            <a:avLst/>
            <a:gdLst/>
            <a:ahLst/>
            <a:cxnLst/>
            <a:rect l="l" t="t" r="r" b="b"/>
            <a:pathLst>
              <a:path w="8517050" h="8229600">
                <a:moveTo>
                  <a:pt x="0" y="0"/>
                </a:moveTo>
                <a:lnTo>
                  <a:pt x="8517050" y="0"/>
                </a:lnTo>
                <a:lnTo>
                  <a:pt x="8517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919408" y="-2576128"/>
            <a:ext cx="4798532" cy="5152255"/>
          </a:xfrm>
          <a:custGeom>
            <a:avLst/>
            <a:gdLst/>
            <a:ahLst/>
            <a:cxnLst/>
            <a:rect l="l" t="t" r="r" b="b"/>
            <a:pathLst>
              <a:path w="4798532" h="5152255">
                <a:moveTo>
                  <a:pt x="0" y="0"/>
                </a:moveTo>
                <a:lnTo>
                  <a:pt x="4798533" y="0"/>
                </a:lnTo>
                <a:lnTo>
                  <a:pt x="4798533" y="5152256"/>
                </a:lnTo>
                <a:lnTo>
                  <a:pt x="0" y="515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554946" flipH="1">
            <a:off x="-2069280" y="7313090"/>
            <a:ext cx="5493443" cy="4114800"/>
          </a:xfrm>
          <a:custGeom>
            <a:avLst/>
            <a:gdLst/>
            <a:ahLst/>
            <a:cxnLst/>
            <a:rect l="l" t="t" r="r" b="b"/>
            <a:pathLst>
              <a:path w="5493443" h="4114800">
                <a:moveTo>
                  <a:pt x="5493443" y="0"/>
                </a:moveTo>
                <a:lnTo>
                  <a:pt x="0" y="0"/>
                </a:lnTo>
                <a:lnTo>
                  <a:pt x="0" y="4114800"/>
                </a:lnTo>
                <a:lnTo>
                  <a:pt x="5493443" y="4114800"/>
                </a:lnTo>
                <a:lnTo>
                  <a:pt x="54934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239992" y="715447"/>
            <a:ext cx="3328798" cy="3574180"/>
          </a:xfrm>
          <a:custGeom>
            <a:avLst/>
            <a:gdLst/>
            <a:ahLst/>
            <a:cxnLst/>
            <a:rect l="l" t="t" r="r" b="b"/>
            <a:pathLst>
              <a:path w="3328798" h="3574180">
                <a:moveTo>
                  <a:pt x="0" y="0"/>
                </a:moveTo>
                <a:lnTo>
                  <a:pt x="3328798" y="0"/>
                </a:lnTo>
                <a:lnTo>
                  <a:pt x="3328798" y="3574180"/>
                </a:lnTo>
                <a:lnTo>
                  <a:pt x="0" y="3574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879125" y="8154077"/>
            <a:ext cx="1447901" cy="1565898"/>
          </a:xfrm>
          <a:custGeom>
            <a:avLst/>
            <a:gdLst/>
            <a:ahLst/>
            <a:cxnLst/>
            <a:rect l="l" t="t" r="r" b="b"/>
            <a:pathLst>
              <a:path w="1447901" h="1565898">
                <a:moveTo>
                  <a:pt x="0" y="0"/>
                </a:moveTo>
                <a:lnTo>
                  <a:pt x="1447900" y="0"/>
                </a:lnTo>
                <a:lnTo>
                  <a:pt x="1447900" y="1565898"/>
                </a:lnTo>
                <a:lnTo>
                  <a:pt x="0" y="1565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97844" y="5852045"/>
            <a:ext cx="6334007" cy="1980817"/>
          </a:xfrm>
          <a:custGeom>
            <a:avLst/>
            <a:gdLst/>
            <a:ahLst/>
            <a:cxnLst/>
            <a:rect l="l" t="t" r="r" b="b"/>
            <a:pathLst>
              <a:path w="6334007" h="1980817">
                <a:moveTo>
                  <a:pt x="0" y="0"/>
                </a:moveTo>
                <a:lnTo>
                  <a:pt x="6334007" y="0"/>
                </a:lnTo>
                <a:lnTo>
                  <a:pt x="6334007" y="1980816"/>
                </a:lnTo>
                <a:lnTo>
                  <a:pt x="0" y="1980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844278">
            <a:off x="4506895" y="302560"/>
            <a:ext cx="1515906" cy="1342836"/>
          </a:xfrm>
          <a:custGeom>
            <a:avLst/>
            <a:gdLst/>
            <a:ahLst/>
            <a:cxnLst/>
            <a:rect l="l" t="t" r="r" b="b"/>
            <a:pathLst>
              <a:path w="1515906" h="1342836">
                <a:moveTo>
                  <a:pt x="0" y="0"/>
                </a:moveTo>
                <a:lnTo>
                  <a:pt x="1515905" y="0"/>
                </a:lnTo>
                <a:lnTo>
                  <a:pt x="1515905" y="1342836"/>
                </a:lnTo>
                <a:lnTo>
                  <a:pt x="0" y="1342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40242" y="3527693"/>
            <a:ext cx="7049210" cy="127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6"/>
              </a:lnSpc>
            </a:pPr>
            <a:r>
              <a:rPr lang="en-US" sz="9356">
                <a:solidFill>
                  <a:srgbClr val="89664B"/>
                </a:solidFill>
                <a:latin typeface="Pluma Bold"/>
                <a:ea typeface="Pluma Bold"/>
                <a:cs typeface="Pluma Bold"/>
                <a:sym typeface="Pluma Bold"/>
              </a:rPr>
              <a:t>ECO-Hustle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73773" y="6320469"/>
            <a:ext cx="498214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9"/>
              </a:lnSpc>
            </a:pPr>
            <a:r>
              <a:rPr lang="en-US" sz="3424" b="1" i="1">
                <a:solidFill>
                  <a:srgbClr val="89664B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Hustle for greener tomorrow.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4937" y="-3045971"/>
            <a:ext cx="20656884" cy="20656884"/>
          </a:xfrm>
          <a:custGeom>
            <a:avLst/>
            <a:gdLst/>
            <a:ahLst/>
            <a:cxnLst/>
            <a:rect l="l" t="t" r="r" b="b"/>
            <a:pathLst>
              <a:path w="20656884" h="20656884">
                <a:moveTo>
                  <a:pt x="0" y="0"/>
                </a:moveTo>
                <a:lnTo>
                  <a:pt x="20656883" y="0"/>
                </a:lnTo>
                <a:lnTo>
                  <a:pt x="20656883" y="20656883"/>
                </a:lnTo>
                <a:lnTo>
                  <a:pt x="0" y="20656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69878" flipH="1">
            <a:off x="-600351" y="878176"/>
            <a:ext cx="3819651" cy="2861065"/>
          </a:xfrm>
          <a:custGeom>
            <a:avLst/>
            <a:gdLst/>
            <a:ahLst/>
            <a:cxnLst/>
            <a:rect l="l" t="t" r="r" b="b"/>
            <a:pathLst>
              <a:path w="3819651" h="2861065">
                <a:moveTo>
                  <a:pt x="3819651" y="0"/>
                </a:moveTo>
                <a:lnTo>
                  <a:pt x="0" y="0"/>
                </a:lnTo>
                <a:lnTo>
                  <a:pt x="0" y="2861065"/>
                </a:lnTo>
                <a:lnTo>
                  <a:pt x="3819651" y="2861065"/>
                </a:lnTo>
                <a:lnTo>
                  <a:pt x="38196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20005" y="5694043"/>
            <a:ext cx="10687050" cy="1068705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E4E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489239" y="770079"/>
            <a:ext cx="5176308" cy="4923963"/>
          </a:xfrm>
          <a:custGeom>
            <a:avLst/>
            <a:gdLst/>
            <a:ahLst/>
            <a:cxnLst/>
            <a:rect l="l" t="t" r="r" b="b"/>
            <a:pathLst>
              <a:path w="5176308" h="4923963">
                <a:moveTo>
                  <a:pt x="0" y="0"/>
                </a:moveTo>
                <a:lnTo>
                  <a:pt x="5176308" y="0"/>
                </a:lnTo>
                <a:lnTo>
                  <a:pt x="5176308" y="4923964"/>
                </a:lnTo>
                <a:lnTo>
                  <a:pt x="0" y="492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01688" y="-1536331"/>
            <a:ext cx="6638082" cy="6679831"/>
          </a:xfrm>
          <a:custGeom>
            <a:avLst/>
            <a:gdLst/>
            <a:ahLst/>
            <a:cxnLst/>
            <a:rect l="l" t="t" r="r" b="b"/>
            <a:pathLst>
              <a:path w="6638082" h="6679831">
                <a:moveTo>
                  <a:pt x="0" y="0"/>
                </a:moveTo>
                <a:lnTo>
                  <a:pt x="6638081" y="0"/>
                </a:lnTo>
                <a:lnTo>
                  <a:pt x="6638081" y="6679831"/>
                </a:lnTo>
                <a:lnTo>
                  <a:pt x="0" y="6679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0692942" y="4184232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8473204" y="0"/>
                </a:moveTo>
                <a:lnTo>
                  <a:pt x="0" y="0"/>
                </a:lnTo>
                <a:lnTo>
                  <a:pt x="0" y="8229600"/>
                </a:lnTo>
                <a:lnTo>
                  <a:pt x="8473204" y="8229600"/>
                </a:lnTo>
                <a:lnTo>
                  <a:pt x="8473204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27456" y="-1701318"/>
            <a:ext cx="6091126" cy="5885550"/>
          </a:xfrm>
          <a:custGeom>
            <a:avLst/>
            <a:gdLst/>
            <a:ahLst/>
            <a:cxnLst/>
            <a:rect l="l" t="t" r="r" b="b"/>
            <a:pathLst>
              <a:path w="6091126" h="5885550">
                <a:moveTo>
                  <a:pt x="0" y="0"/>
                </a:moveTo>
                <a:lnTo>
                  <a:pt x="6091126" y="0"/>
                </a:lnTo>
                <a:lnTo>
                  <a:pt x="6091126" y="5885550"/>
                </a:lnTo>
                <a:lnTo>
                  <a:pt x="0" y="58855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555957"/>
            <a:ext cx="9010531" cy="34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89664B"/>
                </a:solidFill>
                <a:latin typeface="Canva Sans"/>
                <a:ea typeface="Canva Sans"/>
                <a:cs typeface="Canva Sans"/>
                <a:sym typeface="Canva Sans"/>
              </a:rPr>
              <a:t>EcoHustle enables people and groups to repair nature with simple, hands-on tools. It mixes environmentally friendly materials with technological help, such as QR-coded video instructions, allowing anybody to plant, compost, and care for green areas from their homes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9475" y="4279482"/>
            <a:ext cx="6283493" cy="216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688B3B"/>
                </a:solidFill>
                <a:latin typeface="Pluma"/>
                <a:ea typeface="Pluma"/>
                <a:cs typeface="Pluma"/>
                <a:sym typeface="Pluma"/>
              </a:rPr>
              <a:t>ECO-HUSTLE: A DIY KIT for Urban green action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077393" y="8163235"/>
            <a:ext cx="3222043" cy="3484625"/>
          </a:xfrm>
          <a:custGeom>
            <a:avLst/>
            <a:gdLst/>
            <a:ahLst/>
            <a:cxnLst/>
            <a:rect l="l" t="t" r="r" b="b"/>
            <a:pathLst>
              <a:path w="3222043" h="3484625">
                <a:moveTo>
                  <a:pt x="0" y="0"/>
                </a:moveTo>
                <a:lnTo>
                  <a:pt x="3222043" y="0"/>
                </a:lnTo>
                <a:lnTo>
                  <a:pt x="3222043" y="3484625"/>
                </a:lnTo>
                <a:lnTo>
                  <a:pt x="0" y="3484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844278">
            <a:off x="16401716" y="3760044"/>
            <a:ext cx="2383442" cy="2111327"/>
          </a:xfrm>
          <a:custGeom>
            <a:avLst/>
            <a:gdLst/>
            <a:ahLst/>
            <a:cxnLst/>
            <a:rect l="l" t="t" r="r" b="b"/>
            <a:pathLst>
              <a:path w="2383442" h="2111327">
                <a:moveTo>
                  <a:pt x="0" y="0"/>
                </a:moveTo>
                <a:lnTo>
                  <a:pt x="2383443" y="0"/>
                </a:lnTo>
                <a:lnTo>
                  <a:pt x="2383443" y="2111326"/>
                </a:lnTo>
                <a:lnTo>
                  <a:pt x="0" y="21113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211" y="2315324"/>
            <a:ext cx="6591089" cy="5656353"/>
          </a:xfrm>
          <a:custGeom>
            <a:avLst/>
            <a:gdLst/>
            <a:ahLst/>
            <a:cxnLst/>
            <a:rect l="l" t="t" r="r" b="b"/>
            <a:pathLst>
              <a:path w="6591089" h="5656353">
                <a:moveTo>
                  <a:pt x="0" y="0"/>
                </a:moveTo>
                <a:lnTo>
                  <a:pt x="6591089" y="0"/>
                </a:lnTo>
                <a:lnTo>
                  <a:pt x="6591089" y="5656352"/>
                </a:lnTo>
                <a:lnTo>
                  <a:pt x="0" y="5656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0200" y="2186427"/>
            <a:ext cx="8409311" cy="229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36"/>
              </a:lnSpc>
            </a:pPr>
            <a:r>
              <a:rPr lang="en-US" sz="7200" spc="-252">
                <a:solidFill>
                  <a:srgbClr val="086A35"/>
                </a:solidFill>
                <a:latin typeface="Rundeck Rough"/>
                <a:ea typeface="Rundeck Rough"/>
                <a:cs typeface="Rundeck Rough"/>
                <a:sym typeface="Rundeck Rough"/>
              </a:rPr>
              <a:t>What is inside the box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84035"/>
            <a:ext cx="8773556" cy="528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8"/>
              </a:lnSpc>
            </a:pPr>
            <a:endParaRPr/>
          </a:p>
          <a:p>
            <a:pPr marL="561336" lvl="1" indent="-280668" algn="just">
              <a:lnSpc>
                <a:spcPts val="4445"/>
              </a:lnSpc>
              <a:buFont typeface="Arial"/>
              <a:buChar char="•"/>
            </a:pPr>
            <a:r>
              <a:rPr lang="en-US" sz="2599" b="1" spc="10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Pre-packed seed balls with location-specific native species.</a:t>
            </a:r>
          </a:p>
          <a:p>
            <a:pPr marL="561336" lvl="1" indent="-280668" algn="just">
              <a:lnSpc>
                <a:spcPts val="4445"/>
              </a:lnSpc>
              <a:buFont typeface="Arial"/>
              <a:buChar char="•"/>
            </a:pPr>
            <a:r>
              <a:rPr lang="en-US" sz="2599" b="1" spc="10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Pocket soil test strips for soil compatibility.</a:t>
            </a:r>
          </a:p>
          <a:p>
            <a:pPr marL="561336" lvl="1" indent="-280668" algn="just">
              <a:lnSpc>
                <a:spcPts val="4445"/>
              </a:lnSpc>
              <a:buFont typeface="Arial"/>
              <a:buChar char="•"/>
            </a:pPr>
            <a:r>
              <a:rPr lang="en-US" sz="2599" b="1" spc="10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QR-code linked tutorials (composting, seed ball use, soil improvement).</a:t>
            </a:r>
          </a:p>
          <a:p>
            <a:pPr marL="561336" lvl="1" indent="-280668" algn="just">
              <a:lnSpc>
                <a:spcPts val="4445"/>
              </a:lnSpc>
              <a:buFont typeface="Arial"/>
              <a:buChar char="•"/>
            </a:pPr>
            <a:r>
              <a:rPr lang="en-US" sz="2599" b="1" spc="10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Starter compost pouch.</a:t>
            </a:r>
          </a:p>
          <a:p>
            <a:pPr marL="561336" lvl="1" indent="-280668" algn="just">
              <a:lnSpc>
                <a:spcPts val="4445"/>
              </a:lnSpc>
              <a:buFont typeface="Arial"/>
              <a:buChar char="•"/>
            </a:pPr>
            <a:r>
              <a:rPr lang="en-US" sz="2599" b="1" spc="109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Green Progress Tracker Sheet (physical or digital).</a:t>
            </a:r>
          </a:p>
          <a:p>
            <a:pPr marL="0" lvl="0" indent="0" algn="just">
              <a:lnSpc>
                <a:spcPts val="3248"/>
              </a:lnSpc>
            </a:pPr>
            <a:endParaRPr lang="en-US" sz="2599" b="1" spc="109">
              <a:solidFill>
                <a:srgbClr val="086A35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78800" y="1785851"/>
            <a:ext cx="10330399" cy="104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6"/>
              </a:lnSpc>
              <a:spcBef>
                <a:spcPct val="0"/>
              </a:spcBef>
            </a:pPr>
            <a:r>
              <a:rPr lang="en-US" sz="7200" b="1" spc="-252">
                <a:solidFill>
                  <a:srgbClr val="086A35"/>
                </a:solidFill>
                <a:latin typeface="Gotham Bold"/>
                <a:ea typeface="Gotham Bold"/>
                <a:cs typeface="Gotham Bold"/>
                <a:sym typeface="Gotham Bold"/>
              </a:rPr>
              <a:t>Green Points System </a:t>
            </a:r>
          </a:p>
        </p:txBody>
      </p:sp>
      <p:sp>
        <p:nvSpPr>
          <p:cNvPr id="3" name="AutoShape 3"/>
          <p:cNvSpPr/>
          <p:nvPr/>
        </p:nvSpPr>
        <p:spPr>
          <a:xfrm>
            <a:off x="-886757" y="4952710"/>
            <a:ext cx="20061513" cy="0"/>
          </a:xfrm>
          <a:prstGeom prst="line">
            <a:avLst/>
          </a:prstGeom>
          <a:ln w="28575" cap="flat">
            <a:solidFill>
              <a:srgbClr val="086A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529419" y="4701682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86A35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5820" y="4701682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86A3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43381" y="4701682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86A35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76393" y="4701682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86A35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1384727" y="8866929"/>
            <a:ext cx="4364103" cy="3859521"/>
          </a:xfrm>
          <a:custGeom>
            <a:avLst/>
            <a:gdLst/>
            <a:ahLst/>
            <a:cxnLst/>
            <a:rect l="l" t="t" r="r" b="b"/>
            <a:pathLst>
              <a:path w="4364103" h="3859521">
                <a:moveTo>
                  <a:pt x="0" y="0"/>
                </a:moveTo>
                <a:lnTo>
                  <a:pt x="4364104" y="0"/>
                </a:lnTo>
                <a:lnTo>
                  <a:pt x="4364104" y="3859521"/>
                </a:lnTo>
                <a:lnTo>
                  <a:pt x="0" y="3859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4654794" y="9119889"/>
            <a:ext cx="4519963" cy="3721110"/>
          </a:xfrm>
          <a:custGeom>
            <a:avLst/>
            <a:gdLst/>
            <a:ahLst/>
            <a:cxnLst/>
            <a:rect l="l" t="t" r="r" b="b"/>
            <a:pathLst>
              <a:path w="4519963" h="3721110">
                <a:moveTo>
                  <a:pt x="0" y="0"/>
                </a:moveTo>
                <a:lnTo>
                  <a:pt x="4519963" y="0"/>
                </a:lnTo>
                <a:lnTo>
                  <a:pt x="4519963" y="3721110"/>
                </a:lnTo>
                <a:lnTo>
                  <a:pt x="0" y="372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-3588347" y="-789838"/>
            <a:ext cx="4998171" cy="4114800"/>
          </a:xfrm>
          <a:custGeom>
            <a:avLst/>
            <a:gdLst/>
            <a:ahLst/>
            <a:cxnLst/>
            <a:rect l="l" t="t" r="r" b="b"/>
            <a:pathLst>
              <a:path w="4998171" h="4114800">
                <a:moveTo>
                  <a:pt x="0" y="0"/>
                </a:moveTo>
                <a:lnTo>
                  <a:pt x="4998171" y="0"/>
                </a:lnTo>
                <a:lnTo>
                  <a:pt x="4998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-5400000">
            <a:off x="15060013" y="-2624781"/>
            <a:ext cx="4398575" cy="4327439"/>
          </a:xfrm>
          <a:custGeom>
            <a:avLst/>
            <a:gdLst/>
            <a:ahLst/>
            <a:cxnLst/>
            <a:rect l="l" t="t" r="r" b="b"/>
            <a:pathLst>
              <a:path w="4398575" h="4327439">
                <a:moveTo>
                  <a:pt x="0" y="0"/>
                </a:moveTo>
                <a:lnTo>
                  <a:pt x="4398574" y="0"/>
                </a:lnTo>
                <a:lnTo>
                  <a:pt x="4398574" y="4327439"/>
                </a:lnTo>
                <a:lnTo>
                  <a:pt x="0" y="4327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886848" y="-2942973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6" y="0"/>
                </a:lnTo>
                <a:lnTo>
                  <a:pt x="3255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1053364" y="9119889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6" y="0"/>
                </a:lnTo>
                <a:lnTo>
                  <a:pt x="3255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5302447" y="2852563"/>
            <a:ext cx="7005518" cy="66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86A35"/>
                </a:solidFill>
                <a:latin typeface="Arcade Gamer"/>
                <a:ea typeface="Arcade Gamer"/>
                <a:cs typeface="Arcade Gamer"/>
                <a:sym typeface="Arcade Gamer"/>
              </a:rPr>
              <a:t>Gamified Engagement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7738" y="5581913"/>
            <a:ext cx="2498221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Plant trees (Upload photo via QR code verification).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42592" y="5581913"/>
            <a:ext cx="2475711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Maintain Saplings (Monthly photo logs)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45299" y="5581913"/>
            <a:ext cx="2498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Organizing local drives and referals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78311" y="5581913"/>
            <a:ext cx="249822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Weekly eco-themed puzzles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6848" y="-2942973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6" y="0"/>
                </a:lnTo>
                <a:lnTo>
                  <a:pt x="3255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3588347" y="-789838"/>
            <a:ext cx="4998171" cy="4114800"/>
          </a:xfrm>
          <a:custGeom>
            <a:avLst/>
            <a:gdLst/>
            <a:ahLst/>
            <a:cxnLst/>
            <a:rect l="l" t="t" r="r" b="b"/>
            <a:pathLst>
              <a:path w="4998171" h="4114800">
                <a:moveTo>
                  <a:pt x="0" y="0"/>
                </a:moveTo>
                <a:lnTo>
                  <a:pt x="4998171" y="0"/>
                </a:lnTo>
                <a:lnTo>
                  <a:pt x="4998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384727" y="8866929"/>
            <a:ext cx="4364103" cy="3859521"/>
          </a:xfrm>
          <a:custGeom>
            <a:avLst/>
            <a:gdLst/>
            <a:ahLst/>
            <a:cxnLst/>
            <a:rect l="l" t="t" r="r" b="b"/>
            <a:pathLst>
              <a:path w="4364103" h="3859521">
                <a:moveTo>
                  <a:pt x="0" y="0"/>
                </a:moveTo>
                <a:lnTo>
                  <a:pt x="4364104" y="0"/>
                </a:lnTo>
                <a:lnTo>
                  <a:pt x="4364104" y="3859521"/>
                </a:lnTo>
                <a:lnTo>
                  <a:pt x="0" y="3859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1053364" y="9119889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6" y="0"/>
                </a:lnTo>
                <a:lnTo>
                  <a:pt x="3255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654794" y="9119889"/>
            <a:ext cx="4519963" cy="3721110"/>
          </a:xfrm>
          <a:custGeom>
            <a:avLst/>
            <a:gdLst/>
            <a:ahLst/>
            <a:cxnLst/>
            <a:rect l="l" t="t" r="r" b="b"/>
            <a:pathLst>
              <a:path w="4519963" h="3721110">
                <a:moveTo>
                  <a:pt x="0" y="0"/>
                </a:moveTo>
                <a:lnTo>
                  <a:pt x="4519963" y="0"/>
                </a:lnTo>
                <a:lnTo>
                  <a:pt x="4519963" y="3721110"/>
                </a:lnTo>
                <a:lnTo>
                  <a:pt x="0" y="372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4595248" y="1743979"/>
            <a:ext cx="8086034" cy="229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36"/>
              </a:lnSpc>
            </a:pPr>
            <a:r>
              <a:rPr lang="en-US" sz="7200" spc="-252">
                <a:solidFill>
                  <a:srgbClr val="086A35"/>
                </a:solidFill>
                <a:latin typeface="Rundeck Rough"/>
                <a:ea typeface="Rundeck Rough"/>
                <a:cs typeface="Rundeck Rough"/>
                <a:sym typeface="Rundeck Rough"/>
              </a:rPr>
              <a:t>Social Media Integration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7800" y="4935537"/>
            <a:ext cx="12516994" cy="282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endParaRPr/>
          </a:p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Each EcoHustle kit has a unique QR code</a:t>
            </a:r>
          </a:p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Scan → Upload action photo → Auto-generates a pre-designed post</a:t>
            </a:r>
          </a:p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Hashtags like #EcoHustle or #GreenWithMe</a:t>
            </a:r>
          </a:p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Builds peer pressure + positivity loop in society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2799" b="1">
              <a:solidFill>
                <a:srgbClr val="086A35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6848" y="-2942973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6" y="0"/>
                </a:lnTo>
                <a:lnTo>
                  <a:pt x="3255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3588347" y="-789838"/>
            <a:ext cx="4998171" cy="4114800"/>
          </a:xfrm>
          <a:custGeom>
            <a:avLst/>
            <a:gdLst/>
            <a:ahLst/>
            <a:cxnLst/>
            <a:rect l="l" t="t" r="r" b="b"/>
            <a:pathLst>
              <a:path w="4998171" h="4114800">
                <a:moveTo>
                  <a:pt x="0" y="0"/>
                </a:moveTo>
                <a:lnTo>
                  <a:pt x="4998171" y="0"/>
                </a:lnTo>
                <a:lnTo>
                  <a:pt x="4998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384727" y="8866929"/>
            <a:ext cx="4364103" cy="3859521"/>
          </a:xfrm>
          <a:custGeom>
            <a:avLst/>
            <a:gdLst/>
            <a:ahLst/>
            <a:cxnLst/>
            <a:rect l="l" t="t" r="r" b="b"/>
            <a:pathLst>
              <a:path w="4364103" h="3859521">
                <a:moveTo>
                  <a:pt x="0" y="0"/>
                </a:moveTo>
                <a:lnTo>
                  <a:pt x="4364104" y="0"/>
                </a:lnTo>
                <a:lnTo>
                  <a:pt x="4364104" y="3859521"/>
                </a:lnTo>
                <a:lnTo>
                  <a:pt x="0" y="3859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1053364" y="9119889"/>
            <a:ext cx="3255836" cy="4114800"/>
          </a:xfrm>
          <a:custGeom>
            <a:avLst/>
            <a:gdLst/>
            <a:ahLst/>
            <a:cxnLst/>
            <a:rect l="l" t="t" r="r" b="b"/>
            <a:pathLst>
              <a:path w="3255836" h="4114800">
                <a:moveTo>
                  <a:pt x="0" y="0"/>
                </a:moveTo>
                <a:lnTo>
                  <a:pt x="3255836" y="0"/>
                </a:lnTo>
                <a:lnTo>
                  <a:pt x="3255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654794" y="9119889"/>
            <a:ext cx="4519963" cy="3721110"/>
          </a:xfrm>
          <a:custGeom>
            <a:avLst/>
            <a:gdLst/>
            <a:ahLst/>
            <a:cxnLst/>
            <a:rect l="l" t="t" r="r" b="b"/>
            <a:pathLst>
              <a:path w="4519963" h="3721110">
                <a:moveTo>
                  <a:pt x="0" y="0"/>
                </a:moveTo>
                <a:lnTo>
                  <a:pt x="4519963" y="0"/>
                </a:lnTo>
                <a:lnTo>
                  <a:pt x="4519963" y="3721110"/>
                </a:lnTo>
                <a:lnTo>
                  <a:pt x="0" y="372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949684" y="0"/>
            <a:ext cx="6338316" cy="2823432"/>
          </a:xfrm>
          <a:custGeom>
            <a:avLst/>
            <a:gdLst/>
            <a:ahLst/>
            <a:cxnLst/>
            <a:rect l="l" t="t" r="r" b="b"/>
            <a:pathLst>
              <a:path w="6338316" h="2823432">
                <a:moveTo>
                  <a:pt x="0" y="0"/>
                </a:moveTo>
                <a:lnTo>
                  <a:pt x="6338316" y="0"/>
                </a:lnTo>
                <a:lnTo>
                  <a:pt x="6338316" y="2823432"/>
                </a:lnTo>
                <a:lnTo>
                  <a:pt x="0" y="28234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00983" y="857250"/>
            <a:ext cx="8086034" cy="229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36"/>
              </a:lnSpc>
            </a:pPr>
            <a:r>
              <a:rPr lang="en-US" sz="7200" spc="-252">
                <a:solidFill>
                  <a:srgbClr val="086A35"/>
                </a:solidFill>
                <a:latin typeface="Rundeck Rough"/>
                <a:ea typeface="Rundeck Rough"/>
                <a:cs typeface="Rundeck Rough"/>
                <a:sym typeface="Rundeck Rough"/>
              </a:rPr>
              <a:t>Target Users and Reach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9824" y="5660038"/>
            <a:ext cx="3805609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059"/>
              </a:lnSpc>
              <a:buAutoNum type="arabicPeriod"/>
            </a:pPr>
            <a:r>
              <a:rPr lang="en-US" sz="28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Schools</a:t>
            </a:r>
          </a:p>
          <a:p>
            <a:pPr marL="626104" lvl="1" indent="-313052" algn="just">
              <a:lnSpc>
                <a:spcPts val="4059"/>
              </a:lnSpc>
              <a:buAutoNum type="arabicPeriod"/>
            </a:pPr>
            <a:r>
              <a:rPr lang="en-US" sz="28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NGO’s</a:t>
            </a:r>
          </a:p>
          <a:p>
            <a:pPr marL="626104" lvl="1" indent="-313052" algn="just">
              <a:lnSpc>
                <a:spcPts val="4059"/>
              </a:lnSpc>
              <a:buAutoNum type="arabicPeriod"/>
            </a:pPr>
            <a:r>
              <a:rPr lang="en-US" sz="28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Households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9774" y="5086350"/>
            <a:ext cx="5729526" cy="255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endParaRPr/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Partnerships with municipal bodies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Sponsorship by eco-conscious brands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9824" y="3484245"/>
            <a:ext cx="2723334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Users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2870" y="3484245"/>
            <a:ext cx="2723334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>
                <a:solidFill>
                  <a:srgbClr val="086A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Scalable Through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1540" y="7141831"/>
            <a:ext cx="3382450" cy="1844973"/>
          </a:xfrm>
          <a:custGeom>
            <a:avLst/>
            <a:gdLst/>
            <a:ahLst/>
            <a:cxnLst/>
            <a:rect l="l" t="t" r="r" b="b"/>
            <a:pathLst>
              <a:path w="3382450" h="1844973">
                <a:moveTo>
                  <a:pt x="0" y="0"/>
                </a:moveTo>
                <a:lnTo>
                  <a:pt x="3382450" y="0"/>
                </a:lnTo>
                <a:lnTo>
                  <a:pt x="3382450" y="1844973"/>
                </a:lnTo>
                <a:lnTo>
                  <a:pt x="0" y="184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8606" y="3900965"/>
            <a:ext cx="9650789" cy="4853543"/>
          </a:xfrm>
          <a:custGeom>
            <a:avLst/>
            <a:gdLst/>
            <a:ahLst/>
            <a:cxnLst/>
            <a:rect l="l" t="t" r="r" b="b"/>
            <a:pathLst>
              <a:path w="9650789" h="4853543">
                <a:moveTo>
                  <a:pt x="0" y="0"/>
                </a:moveTo>
                <a:lnTo>
                  <a:pt x="9650788" y="0"/>
                </a:lnTo>
                <a:lnTo>
                  <a:pt x="9650788" y="4853543"/>
                </a:lnTo>
                <a:lnTo>
                  <a:pt x="0" y="4853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96601" y="8706883"/>
            <a:ext cx="19481203" cy="1796487"/>
            <a:chOff x="0" y="0"/>
            <a:chExt cx="4636962" cy="4276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36962" cy="427604"/>
            </a:xfrm>
            <a:custGeom>
              <a:avLst/>
              <a:gdLst/>
              <a:ahLst/>
              <a:cxnLst/>
              <a:rect l="l" t="t" r="r" b="b"/>
              <a:pathLst>
                <a:path w="4636962" h="427604">
                  <a:moveTo>
                    <a:pt x="39740" y="0"/>
                  </a:moveTo>
                  <a:lnTo>
                    <a:pt x="4597221" y="0"/>
                  </a:lnTo>
                  <a:cubicBezTo>
                    <a:pt x="4619170" y="0"/>
                    <a:pt x="4636962" y="17792"/>
                    <a:pt x="4636962" y="39740"/>
                  </a:cubicBezTo>
                  <a:lnTo>
                    <a:pt x="4636962" y="387864"/>
                  </a:lnTo>
                  <a:cubicBezTo>
                    <a:pt x="4636962" y="409812"/>
                    <a:pt x="4619170" y="427604"/>
                    <a:pt x="4597221" y="427604"/>
                  </a:cubicBezTo>
                  <a:lnTo>
                    <a:pt x="39740" y="427604"/>
                  </a:lnTo>
                  <a:cubicBezTo>
                    <a:pt x="17792" y="427604"/>
                    <a:pt x="0" y="409812"/>
                    <a:pt x="0" y="387864"/>
                  </a:cubicBezTo>
                  <a:lnTo>
                    <a:pt x="0" y="39740"/>
                  </a:lnTo>
                  <a:cubicBezTo>
                    <a:pt x="0" y="17792"/>
                    <a:pt x="17792" y="0"/>
                    <a:pt x="3974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36962" cy="46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224078" y="0"/>
            <a:ext cx="3723192" cy="10549776"/>
          </a:xfrm>
          <a:custGeom>
            <a:avLst/>
            <a:gdLst/>
            <a:ahLst/>
            <a:cxnLst/>
            <a:rect l="l" t="t" r="r" b="b"/>
            <a:pathLst>
              <a:path w="3723192" h="10549776">
                <a:moveTo>
                  <a:pt x="0" y="0"/>
                </a:moveTo>
                <a:lnTo>
                  <a:pt x="3723192" y="0"/>
                </a:lnTo>
                <a:lnTo>
                  <a:pt x="3723192" y="10549776"/>
                </a:lnTo>
                <a:lnTo>
                  <a:pt x="0" y="10549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1609903" y="0"/>
            <a:ext cx="3723192" cy="10549776"/>
          </a:xfrm>
          <a:custGeom>
            <a:avLst/>
            <a:gdLst/>
            <a:ahLst/>
            <a:cxnLst/>
            <a:rect l="l" t="t" r="r" b="b"/>
            <a:pathLst>
              <a:path w="3723192" h="10549776">
                <a:moveTo>
                  <a:pt x="3723191" y="0"/>
                </a:moveTo>
                <a:lnTo>
                  <a:pt x="0" y="0"/>
                </a:lnTo>
                <a:lnTo>
                  <a:pt x="0" y="10549776"/>
                </a:lnTo>
                <a:lnTo>
                  <a:pt x="3723191" y="10549776"/>
                </a:lnTo>
                <a:lnTo>
                  <a:pt x="372319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50250" y="2843624"/>
            <a:ext cx="10236866" cy="5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54D40"/>
                </a:solidFill>
                <a:latin typeface="Rundeck"/>
                <a:ea typeface="Rundeck"/>
                <a:cs typeface="Rundeck"/>
                <a:sym typeface="Rundeck"/>
              </a:rPr>
              <a:t>"If not now, then when? If not us, then who?"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57391" y="923925"/>
            <a:ext cx="8961676" cy="159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6"/>
              </a:lnSpc>
            </a:pPr>
            <a:r>
              <a:rPr lang="en-US" sz="9776" spc="-293">
                <a:solidFill>
                  <a:srgbClr val="205D1C"/>
                </a:solidFill>
                <a:latin typeface="Rundeck"/>
                <a:ea typeface="Rundeck"/>
                <a:cs typeface="Rundeck"/>
                <a:sym typeface="Rundeck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209</Words>
  <Application>Microsoft Office PowerPoint</Application>
  <PresentationFormat>Custom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Calibri</vt:lpstr>
      <vt:lpstr>Arcade Gamer</vt:lpstr>
      <vt:lpstr>Rundeck</vt:lpstr>
      <vt:lpstr>Pluma</vt:lpstr>
      <vt:lpstr>Gotham Bold</vt:lpstr>
      <vt:lpstr>Canva Sans</vt:lpstr>
      <vt:lpstr>Canva Sans Bold</vt:lpstr>
      <vt:lpstr>Canva Sans Bold Italics</vt:lpstr>
      <vt:lpstr>Arial</vt:lpstr>
      <vt:lpstr>Pluma Bold</vt:lpstr>
      <vt:lpstr>Rundeck Rough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 Hustle</dc:title>
  <dc:creator>Prasham</dc:creator>
  <cp:lastModifiedBy>Prasham Sheth</cp:lastModifiedBy>
  <cp:revision>2</cp:revision>
  <dcterms:created xsi:type="dcterms:W3CDTF">2006-08-16T00:00:00Z</dcterms:created>
  <dcterms:modified xsi:type="dcterms:W3CDTF">2025-07-15T03:21:04Z</dcterms:modified>
  <dc:identifier>DAGtJg0yklE</dc:identifier>
</cp:coreProperties>
</file>